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8"/>
  </p:notesMasterIdLst>
  <p:sldIdLst>
    <p:sldId id="256" r:id="rId3"/>
    <p:sldId id="269" r:id="rId4"/>
    <p:sldId id="272" r:id="rId5"/>
    <p:sldId id="263" r:id="rId6"/>
    <p:sldId id="257" r:id="rId7"/>
    <p:sldId id="258" r:id="rId8"/>
    <p:sldId id="259" r:id="rId9"/>
    <p:sldId id="260" r:id="rId10"/>
    <p:sldId id="261" r:id="rId11"/>
    <p:sldId id="262" r:id="rId12"/>
    <p:sldId id="274" r:id="rId13"/>
    <p:sldId id="275" r:id="rId14"/>
    <p:sldId id="271" r:id="rId15"/>
    <p:sldId id="270" r:id="rId16"/>
    <p:sldId id="266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0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-432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2227B-96F8-43B6-B2D7-F414F9EA1BCF}" type="datetimeFigureOut">
              <a:rPr lang="es-MX" smtClean="0"/>
              <a:t>27/11/2017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5829A-DD2C-45AC-9EC1-CA627F0D16F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2492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5829A-DD2C-45AC-9EC1-CA627F0D16FA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418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001C-8D55-42A5-A15C-58B085F914A8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066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9A6E-A03D-4E69-884F-62B1EE5A8669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42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F343-6C5F-4F1C-8824-D12E40270D41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581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F627-BD08-439B-873A-632D933B9DD0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90843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6209-6D83-4C41-A2CD-46BABCF2A458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6732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645B-14A4-4BC4-BB7E-5F000BB32930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4872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2C84-C79A-4EA7-8860-AEBB8BF421EA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208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0E83A-8255-49CF-94EB-9CB3A7FBD066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6876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6446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933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481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E9A-2B30-4EBF-A46F-1BDC53AEFCE7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98796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809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3368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592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3906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0780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3514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6053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1143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DA43-4010-4D98-8BDD-8F277DD5546D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7908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0CBB-9CA1-4B98-A389-33A0D185ACED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3246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BC58-815D-4B7F-BB8B-54B57C9B23F5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5122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029B5-5D82-4F0F-9BF3-DFE6F4EDA9E3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6573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DC58-6D24-4767-9570-6C1EE3F34D93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4419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66E52-56A2-4004-853F-DAD007B77A20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3712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2FC8-AE3A-478F-BB08-E1B522861E88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840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A1E7A-DA28-4EB0-809D-14AFA0D3F508}" type="datetime1">
              <a:rPr lang="es-MX" smtClean="0"/>
              <a:t>27/11/2017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8" name="Marcador de pie de página 1"/>
          <p:cNvSpPr txBox="1">
            <a:spLocks/>
          </p:cNvSpPr>
          <p:nvPr userDrawn="1"/>
        </p:nvSpPr>
        <p:spPr>
          <a:xfrm>
            <a:off x="588723" y="6041362"/>
            <a:ext cx="8685279" cy="365125"/>
          </a:xfrm>
          <a:prstGeom prst="rect">
            <a:avLst/>
          </a:prstGeom>
        </p:spPr>
        <p:txBody>
          <a:bodyPr/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 smtClean="0">
                <a:latin typeface="Arial Black" panose="020B0A04020102020204" pitchFamily="34" charset="0"/>
              </a:rPr>
              <a:t>Catálogo de productos 2017</a:t>
            </a:r>
            <a:endParaRPr lang="es-MX" sz="3200" dirty="0">
              <a:latin typeface="Arial Black" panose="020B0A04020102020204" pitchFamily="34" charset="0"/>
            </a:endParaRPr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63" y="5741856"/>
            <a:ext cx="2315628" cy="10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579E8-8FEF-4216-A483-C859120B0F9F}" type="datetimeFigureOut">
              <a:rPr lang="es-ES" smtClean="0"/>
              <a:t>27/11/2017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140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9" b="3892"/>
          <a:stretch/>
        </p:blipFill>
        <p:spPr>
          <a:xfrm>
            <a:off x="709532" y="1049361"/>
            <a:ext cx="8821320" cy="375385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427219" y="4860364"/>
            <a:ext cx="6612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WWW.MASTERRAIL.COM.MX</a:t>
            </a:r>
            <a:endParaRPr lang="es-MX" sz="3200" dirty="0"/>
          </a:p>
        </p:txBody>
      </p:sp>
      <p:sp>
        <p:nvSpPr>
          <p:cNvPr id="6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353484" y="6041362"/>
            <a:ext cx="9136424" cy="416588"/>
          </a:xfrm>
        </p:spPr>
        <p:txBody>
          <a:bodyPr/>
          <a:lstStyle/>
          <a:p>
            <a:r>
              <a:rPr lang="es-MX" sz="3200" dirty="0">
                <a:solidFill>
                  <a:schemeClr val="tx1"/>
                </a:solidFill>
                <a:latin typeface="Arial Black" panose="020B0A04020102020204" pitchFamily="34" charset="0"/>
              </a:rPr>
              <a:t>Catálogo de productos </a:t>
            </a:r>
            <a:r>
              <a:rPr lang="es-MX" sz="32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2017</a:t>
            </a:r>
            <a:endParaRPr lang="es-MX" sz="3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NpofWc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4335462"/>
            <a:ext cx="2995608" cy="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Bulón </a:t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BMR-150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228510"/>
              </p:ext>
            </p:extLst>
          </p:nvPr>
        </p:nvGraphicFramePr>
        <p:xfrm>
          <a:off x="895349" y="2533649"/>
          <a:ext cx="4191002" cy="263187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95501"/>
                <a:gridCol w="2095501"/>
              </a:tblGrid>
              <a:tr h="476573">
                <a:tc gridSpan="2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BMR-300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UNIDADES POR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8PZas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/ 6PZas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GENERALIDADES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POLIPROPILENO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N/A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7 Marcador de contenido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6" t="30256" r="35832" b="25571"/>
          <a:stretch/>
        </p:blipFill>
        <p:spPr>
          <a:xfrm rot="2484796">
            <a:off x="6412508" y="1408172"/>
            <a:ext cx="1662001" cy="3386281"/>
          </a:xfrm>
          <a:effectLst/>
        </p:spPr>
      </p:pic>
      <p:sp>
        <p:nvSpPr>
          <p:cNvPr id="6" name="5 CuadroTexto"/>
          <p:cNvSpPr txBox="1"/>
          <p:nvPr/>
        </p:nvSpPr>
        <p:spPr>
          <a:xfrm>
            <a:off x="361950" y="533400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06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NpofWc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8358">
            <a:off x="1184275" y="4520128"/>
            <a:ext cx="2995608" cy="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Rueda Doble en U</a:t>
            </a: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RDUMR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61950" y="533400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70537"/>
              </p:ext>
            </p:extLst>
          </p:nvPr>
        </p:nvGraphicFramePr>
        <p:xfrm>
          <a:off x="4191000" y="2019301"/>
          <a:ext cx="6210300" cy="30706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72332"/>
                <a:gridCol w="1790384"/>
                <a:gridCol w="2247584"/>
              </a:tblGrid>
              <a:tr h="422088">
                <a:tc gridSpan="3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463474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RDUMR-900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RDUMR-1300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5591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UNIDADES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061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TAMAÑO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Ruedas de 4</a:t>
                      </a:r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 Ruedas de 5 3/8"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0034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(Por pieza)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900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1300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" y="2252150"/>
            <a:ext cx="42291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NpofWc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1434">
            <a:off x="6548139" y="4802882"/>
            <a:ext cx="2995608" cy="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34" y="1960007"/>
            <a:ext cx="4991100" cy="37433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Rueda Doble en V</a:t>
            </a: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RDVMR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48299" y="5343095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702189"/>
              </p:ext>
            </p:extLst>
          </p:nvPr>
        </p:nvGraphicFramePr>
        <p:xfrm>
          <a:off x="762000" y="2190439"/>
          <a:ext cx="6019800" cy="30706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72332"/>
                <a:gridCol w="1790384"/>
                <a:gridCol w="2057084"/>
              </a:tblGrid>
              <a:tr h="422088">
                <a:tc gridSpan="3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463474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RDVMR-900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RDVMR-1300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5591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UNIDADES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061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TAMAÑO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Ruedas de 4</a:t>
                      </a:r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 Ruedas de 5 3/8"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0034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(Por pieza)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900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1300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61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5" y="881061"/>
            <a:ext cx="3933825" cy="5250587"/>
          </a:xfrm>
          <a:prstGeom prst="rect">
            <a:avLst/>
          </a:prstGeom>
        </p:spPr>
      </p:pic>
      <p:pic>
        <p:nvPicPr>
          <p:cNvPr id="16" name="1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2" y="881061"/>
            <a:ext cx="3804828" cy="5078412"/>
          </a:xfr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96434" y="419100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Demo Master Rail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17 Llamada con línea 1 (borde y barra de énfasis)"/>
          <p:cNvSpPr/>
          <p:nvPr/>
        </p:nvSpPr>
        <p:spPr>
          <a:xfrm>
            <a:off x="4552950" y="4419600"/>
            <a:ext cx="1371600" cy="723900"/>
          </a:xfrm>
          <a:prstGeom prst="accentBorderCallout1">
            <a:avLst>
              <a:gd name="adj1" fmla="val 18750"/>
              <a:gd name="adj2" fmla="val -8333"/>
              <a:gd name="adj3" fmla="val -55922"/>
              <a:gd name="adj4" fmla="val -105000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Bulón</a:t>
            </a:r>
            <a:endParaRPr lang="es-ES" dirty="0"/>
          </a:p>
        </p:txBody>
      </p:sp>
      <p:sp>
        <p:nvSpPr>
          <p:cNvPr id="19" name="18 Llamada con línea 1 (borde y barra de énfasis)"/>
          <p:cNvSpPr/>
          <p:nvPr/>
        </p:nvSpPr>
        <p:spPr>
          <a:xfrm>
            <a:off x="38100" y="495300"/>
            <a:ext cx="1600200" cy="1047750"/>
          </a:xfrm>
          <a:prstGeom prst="accentBorderCallout1">
            <a:avLst>
              <a:gd name="adj1" fmla="val 29276"/>
              <a:gd name="adj2" fmla="val 106945"/>
              <a:gd name="adj3" fmla="val 219772"/>
              <a:gd name="adj4" fmla="val 190834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Rueda a Piso en U </a:t>
            </a:r>
            <a:r>
              <a:rPr lang="es-MX" dirty="0"/>
              <a:t>4"</a:t>
            </a:r>
            <a:endParaRPr lang="es-ES" dirty="0"/>
          </a:p>
        </p:txBody>
      </p:sp>
      <p:sp>
        <p:nvSpPr>
          <p:cNvPr id="20" name="19 Llamada con línea 1 (borde y barra de énfasis)"/>
          <p:cNvSpPr/>
          <p:nvPr/>
        </p:nvSpPr>
        <p:spPr>
          <a:xfrm>
            <a:off x="9715500" y="1943100"/>
            <a:ext cx="2057400" cy="552450"/>
          </a:xfrm>
          <a:prstGeom prst="accentBorderCallout1">
            <a:avLst>
              <a:gd name="adj1" fmla="val 35084"/>
              <a:gd name="adj2" fmla="val -6019"/>
              <a:gd name="adj3" fmla="val -12728"/>
              <a:gd name="adj4" fmla="val -40648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CMR-300</a:t>
            </a:r>
            <a:endParaRPr lang="es-ES" dirty="0"/>
          </a:p>
        </p:txBody>
      </p:sp>
      <p:sp>
        <p:nvSpPr>
          <p:cNvPr id="21" name="20 Llamada con línea 1 (borde y barra de énfasis)"/>
          <p:cNvSpPr/>
          <p:nvPr/>
        </p:nvSpPr>
        <p:spPr>
          <a:xfrm>
            <a:off x="9448800" y="4588598"/>
            <a:ext cx="2057400" cy="552450"/>
          </a:xfrm>
          <a:prstGeom prst="accentBorderCallout1">
            <a:avLst>
              <a:gd name="adj1" fmla="val 41980"/>
              <a:gd name="adj2" fmla="val -5093"/>
              <a:gd name="adj3" fmla="val -523074"/>
              <a:gd name="adj4" fmla="val -110092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Riel RMR-300</a:t>
            </a:r>
            <a:endParaRPr lang="es-ES" dirty="0"/>
          </a:p>
        </p:txBody>
      </p:sp>
      <p:sp>
        <p:nvSpPr>
          <p:cNvPr id="10" name="9 Llamada con línea 1 (borde y barra de énfasis)"/>
          <p:cNvSpPr/>
          <p:nvPr/>
        </p:nvSpPr>
        <p:spPr>
          <a:xfrm>
            <a:off x="266700" y="4750523"/>
            <a:ext cx="1371600" cy="1047750"/>
          </a:xfrm>
          <a:prstGeom prst="accentBorderCallout1">
            <a:avLst>
              <a:gd name="adj1" fmla="val 29276"/>
              <a:gd name="adj2" fmla="val 106945"/>
              <a:gd name="adj3" fmla="val 14317"/>
              <a:gd name="adj4" fmla="val 188057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Rueda a Piso en V </a:t>
            </a:r>
            <a:r>
              <a:rPr lang="es-MX" dirty="0"/>
              <a:t>4"</a:t>
            </a:r>
            <a:endParaRPr lang="es-ES" dirty="0"/>
          </a:p>
        </p:txBody>
      </p:sp>
      <p:sp>
        <p:nvSpPr>
          <p:cNvPr id="11" name="10 Llamada con línea 1 (borde y barra de énfasis)"/>
          <p:cNvSpPr/>
          <p:nvPr/>
        </p:nvSpPr>
        <p:spPr>
          <a:xfrm>
            <a:off x="7296150" y="5703023"/>
            <a:ext cx="1371600" cy="1047750"/>
          </a:xfrm>
          <a:prstGeom prst="accentBorderCallout1">
            <a:avLst>
              <a:gd name="adj1" fmla="val 29276"/>
              <a:gd name="adj2" fmla="val 106945"/>
              <a:gd name="adj3" fmla="val -78410"/>
              <a:gd name="adj4" fmla="val 100557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Guía a Piso GPMR-ULTRA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696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Notas: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658284" y="1703389"/>
            <a:ext cx="9571566" cy="3880772"/>
          </a:xfrm>
        </p:spPr>
        <p:txBody>
          <a:bodyPr>
            <a:normAutofit fontScale="92500" lnSpcReduction="10000"/>
          </a:bodyPr>
          <a:lstStyle/>
          <a:p>
            <a:r>
              <a:rPr lang="es-MX" sz="3200" dirty="0" smtClean="0">
                <a:latin typeface="Arial Black" panose="020B0A04020102020204" pitchFamily="34" charset="0"/>
              </a:rPr>
              <a:t>Nuestros productos fabricados con un excelente </a:t>
            </a:r>
            <a:r>
              <a:rPr lang="es-MX" sz="3900" b="1" dirty="0" smtClean="0">
                <a:latin typeface="Arial Black" panose="020B0A04020102020204" pitchFamily="34" charset="0"/>
              </a:rPr>
              <a:t>acero especial el 1018</a:t>
            </a:r>
            <a:r>
              <a:rPr lang="es-MX" sz="3200" dirty="0" smtClean="0">
                <a:latin typeface="Arial Black" panose="020B0A04020102020204" pitchFamily="34" charset="0"/>
              </a:rPr>
              <a:t>, y con ruedas en polímero especial con alta resistencia para la carga para portón.</a:t>
            </a:r>
          </a:p>
          <a:p>
            <a:r>
              <a:rPr lang="es-MX" sz="3200" dirty="0" smtClean="0">
                <a:latin typeface="Arial Black" panose="020B0A04020102020204" pitchFamily="34" charset="0"/>
              </a:rPr>
              <a:t>Ofrecemos grandes productos fabricados en Acero los cuales benefician a instaladores en el diseño de sus portones corredizos.</a:t>
            </a:r>
            <a:endParaRPr lang="es-MX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0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.freepik.com/iconos-gratis/llamar-respuesta-ios-7-simbolo-interfaz_318-347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552450"/>
            <a:ext cx="1025525" cy="1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514351"/>
            <a:ext cx="8923866" cy="1181100"/>
          </a:xfrm>
        </p:spPr>
        <p:txBody>
          <a:bodyPr>
            <a:normAutofit fontScale="90000"/>
          </a:bodyPr>
          <a:lstStyle/>
          <a:p>
            <a:pPr algn="ctr"/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Contáctanos</a:t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rgbClr val="000000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rgbClr val="000000"/>
                </a:solidFill>
                <a:latin typeface="Arial Black" panose="020B0A04020102020204" pitchFamily="34" charset="0"/>
              </a:rPr>
            </a:br>
            <a:endParaRPr lang="es-MX" sz="4800" dirty="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5078" y="1426662"/>
            <a:ext cx="9288378" cy="4310755"/>
          </a:xfrm>
        </p:spPr>
        <p:txBody>
          <a:bodyPr>
            <a:normAutofit lnSpcReduction="10000"/>
          </a:bodyPr>
          <a:lstStyle/>
          <a:p>
            <a:endParaRPr lang="es-MX" dirty="0" smtClean="0">
              <a:latin typeface="Arial Black" panose="020B0A04020102020204" pitchFamily="34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114000"/>
            </a:pPr>
            <a:r>
              <a:rPr lang="es-MX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Teléfono de oficina:</a:t>
            </a:r>
          </a:p>
          <a:p>
            <a:pPr marL="0" indent="0">
              <a:buNone/>
            </a:pPr>
            <a:r>
              <a:rPr lang="es-MX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                                           01 (449) 300 8975</a:t>
            </a:r>
          </a:p>
          <a:p>
            <a:pPr marL="0" indent="0">
              <a:buNone/>
            </a:pPr>
            <a:r>
              <a:rPr lang="es-MX" dirty="0">
                <a:solidFill>
                  <a:srgbClr val="000000"/>
                </a:solidFill>
                <a:latin typeface="Arial Black" panose="020B0A04020102020204" pitchFamily="34" charset="0"/>
              </a:rPr>
              <a:t>	</a:t>
            </a:r>
            <a:r>
              <a:rPr lang="es-MX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						 01 </a:t>
            </a:r>
            <a:r>
              <a:rPr lang="es-MX" dirty="0">
                <a:solidFill>
                  <a:srgbClr val="000000"/>
                </a:solidFill>
                <a:latin typeface="Arial Black" panose="020B0A04020102020204" pitchFamily="34" charset="0"/>
              </a:rPr>
              <a:t>(449) 300 </a:t>
            </a:r>
            <a:r>
              <a:rPr lang="es-MX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8976</a:t>
            </a:r>
          </a:p>
          <a:p>
            <a:pPr>
              <a:buClr>
                <a:schemeClr val="accent6">
                  <a:lumMod val="75000"/>
                </a:schemeClr>
              </a:buClr>
              <a:buSzPct val="114000"/>
            </a:pPr>
            <a:endParaRPr lang="es-MX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114000"/>
            </a:pPr>
            <a:r>
              <a:rPr lang="es-MX" dirty="0">
                <a:solidFill>
                  <a:srgbClr val="000000"/>
                </a:solidFill>
                <a:latin typeface="Arial Black" panose="020B0A04020102020204" pitchFamily="34" charset="0"/>
              </a:rPr>
              <a:t>Correo electrónico:      </a:t>
            </a:r>
            <a:endParaRPr lang="es-MX" dirty="0" smtClean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114000"/>
            </a:pPr>
            <a:endParaRPr lang="es-MX" dirty="0" smtClean="0"/>
          </a:p>
          <a:p>
            <a:pPr marL="0" indent="0" algn="ctr">
              <a:buNone/>
            </a:pPr>
            <a:r>
              <a:rPr lang="es-MX" sz="24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ventas@masterrail.com.mx</a:t>
            </a:r>
          </a:p>
          <a:p>
            <a:pPr marL="0" indent="0" algn="ctr">
              <a:buNone/>
            </a:pPr>
            <a:endParaRPr lang="es-MX" sz="2400" dirty="0" smtClean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MX" sz="4000" dirty="0">
                <a:solidFill>
                  <a:schemeClr val="tx1"/>
                </a:solidFill>
                <a:latin typeface="Arial Black" panose="020B0A04020102020204" pitchFamily="34" charset="0"/>
              </a:rPr>
              <a:t>WWW.MASTERRAIL.COM.MX</a:t>
            </a:r>
            <a:endParaRPr lang="es-MX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MX" dirty="0" smtClean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0065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Introducción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 smtClean="0">
                <a:solidFill>
                  <a:schemeClr val="tx1"/>
                </a:solidFill>
              </a:rPr>
              <a:t>Por medio del presente documento, nos complace presentarle a la empresa</a:t>
            </a:r>
            <a:r>
              <a:rPr lang="es-MX" sz="3200" b="1" dirty="0" smtClean="0">
                <a:solidFill>
                  <a:schemeClr val="tx1"/>
                </a:solidFill>
              </a:rPr>
              <a:t> Master Rail S.A. de C.V.</a:t>
            </a:r>
            <a:r>
              <a:rPr lang="es-MX" sz="3200" dirty="0" smtClean="0">
                <a:solidFill>
                  <a:schemeClr val="tx1"/>
                </a:solidFill>
              </a:rPr>
              <a:t> y sus productos</a:t>
            </a:r>
          </a:p>
        </p:txBody>
      </p:sp>
    </p:spTree>
    <p:extLst>
      <p:ext uri="{BB962C8B-B14F-4D97-AF65-F5344CB8AC3E}">
        <p14:creationId xmlns:p14="http://schemas.microsoft.com/office/powerpoint/2010/main" val="811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MX" sz="3600" b="1" dirty="0" smtClean="0"/>
              <a:t>Master Rail </a:t>
            </a:r>
            <a:r>
              <a:rPr lang="es-MX" sz="3600" dirty="0" smtClean="0"/>
              <a:t>es una </a:t>
            </a:r>
            <a:r>
              <a:rPr lang="es-MX" sz="3600" b="1" dirty="0" smtClean="0"/>
              <a:t>empresa</a:t>
            </a:r>
            <a:r>
              <a:rPr lang="es-MX" sz="3600" dirty="0" smtClean="0"/>
              <a:t> nacida en Mexico en la ciudad de Aguascalientes, Ags. Nos dedicamos a los sistemas de Cargan Para Portón, con una lista de productos de excelente calidad y diseño.</a:t>
            </a:r>
          </a:p>
          <a:p>
            <a:endParaRPr lang="es-ES" sz="3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Listas de productos y precios 2015</a:t>
            </a:r>
            <a:endParaRPr lang="es-MX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9" b="3892"/>
          <a:stretch/>
        </p:blipFill>
        <p:spPr>
          <a:xfrm>
            <a:off x="2706938" y="0"/>
            <a:ext cx="4684462" cy="19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147571" y="1870749"/>
            <a:ext cx="6155577" cy="3511695"/>
            <a:chOff x="2090421" y="1699299"/>
            <a:chExt cx="6155577" cy="3511695"/>
          </a:xfrm>
        </p:grpSpPr>
        <p:pic>
          <p:nvPicPr>
            <p:cNvPr id="10" name="Marcador de contenido 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9" b="95821" l="0" r="978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0421" y="2559915"/>
              <a:ext cx="1814583" cy="2182459"/>
            </a:xfrm>
            <a:prstGeom prst="rect">
              <a:avLst/>
            </a:prstGeom>
          </p:spPr>
        </p:pic>
        <p:pic>
          <p:nvPicPr>
            <p:cNvPr id="11" name="Marcador de contenido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4241" l="575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68"/>
            <a:stretch/>
          </p:blipFill>
          <p:spPr>
            <a:xfrm>
              <a:off x="3784650" y="3849702"/>
              <a:ext cx="2271614" cy="1146986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478" b="94737" l="2239" r="985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50318">
              <a:off x="7371611" y="1699299"/>
              <a:ext cx="874387" cy="1616212"/>
            </a:xfrm>
            <a:prstGeom prst="rect">
              <a:avLst/>
            </a:prstGeom>
          </p:spPr>
        </p:pic>
        <p:pic>
          <p:nvPicPr>
            <p:cNvPr id="13" name="Marcador de contenido 4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45" b="89963" l="3743" r="9697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439" y="2336330"/>
              <a:ext cx="1942937" cy="1863280"/>
            </a:xfrm>
            <a:prstGeom prst="rect">
              <a:avLst/>
            </a:prstGeom>
          </p:spPr>
        </p:pic>
        <p:pic>
          <p:nvPicPr>
            <p:cNvPr id="14" name="Marcador de contenido 5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315" y="2001930"/>
              <a:ext cx="1558079" cy="1847772"/>
            </a:xfrm>
            <a:prstGeom prst="rect">
              <a:avLst/>
            </a:prstGeom>
          </p:spPr>
        </p:pic>
        <p:pic>
          <p:nvPicPr>
            <p:cNvPr id="15" name="Marcador de contenido 4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786" y="3188226"/>
              <a:ext cx="1705638" cy="2022768"/>
            </a:xfrm>
            <a:prstGeom prst="rect">
              <a:avLst/>
            </a:prstGeom>
          </p:spPr>
        </p:pic>
      </p:grpSp>
      <p:sp>
        <p:nvSpPr>
          <p:cNvPr id="2" name="1 Rectángulo"/>
          <p:cNvSpPr/>
          <p:nvPr/>
        </p:nvSpPr>
        <p:spPr>
          <a:xfrm>
            <a:off x="7251755" y="1314450"/>
            <a:ext cx="1682695" cy="2124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7 Marcador de contenido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0" b="23092"/>
          <a:stretch/>
        </p:blipFill>
        <p:spPr>
          <a:xfrm rot="1322414">
            <a:off x="6722777" y="1356218"/>
            <a:ext cx="2449008" cy="2202903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087302" y="895350"/>
            <a:ext cx="8596668" cy="893131"/>
          </a:xfrm>
        </p:spPr>
        <p:txBody>
          <a:bodyPr>
            <a:normAutofit/>
          </a:bodyPr>
          <a:lstStyle/>
          <a:p>
            <a:pPr algn="ctr"/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PRODUCTOS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51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Carrucha (Rodamiento) </a:t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CMR-300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08" y="2008188"/>
            <a:ext cx="4245392" cy="4071339"/>
          </a:xfrm>
        </p:spPr>
      </p:pic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097094"/>
              </p:ext>
            </p:extLst>
          </p:nvPr>
        </p:nvGraphicFramePr>
        <p:xfrm>
          <a:off x="5029199" y="2228849"/>
          <a:ext cx="4191002" cy="269050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95501"/>
                <a:gridCol w="2095501"/>
              </a:tblGrid>
              <a:tr h="476573">
                <a:tc gridSpan="2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CMR-300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NOMBRE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DEL PRODUCTO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Carrucha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Master Rail (Rodamiento)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CONTENIDO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 Piezas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300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4476750" y="5202198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36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24500" y="1600198"/>
            <a:ext cx="5334000" cy="4360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569929"/>
          </a:xfrm>
        </p:spPr>
        <p:txBody>
          <a:bodyPr>
            <a:no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Riel Superior</a:t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RMR-300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631717"/>
              </p:ext>
            </p:extLst>
          </p:nvPr>
        </p:nvGraphicFramePr>
        <p:xfrm>
          <a:off x="838197" y="2243444"/>
          <a:ext cx="4648202" cy="321099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3103"/>
                <a:gridCol w="2705099"/>
              </a:tblGrid>
              <a:tr h="476573">
                <a:tc gridSpan="2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RMR-300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NOMBRE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DEL PRODUCTO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Riel Superior Master Rail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CONTENIDO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Lamina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decapada Cal. 12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300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DIMENSIONES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 Metros y 6 Metros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492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Guía a piso tipo </a:t>
            </a: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ULTRA</a:t>
            </a: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GPMR-ULTRA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523793"/>
              </p:ext>
            </p:extLst>
          </p:nvPr>
        </p:nvGraphicFramePr>
        <p:xfrm>
          <a:off x="5048247" y="2305050"/>
          <a:ext cx="4591052" cy="262741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4053"/>
                <a:gridCol w="2666999"/>
              </a:tblGrid>
              <a:tr h="472117">
                <a:tc gridSpan="2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GPMR-ULTRA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NOMBRE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DEL PRODUCTO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Guía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a piso tipo ULTRA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CONTENIDO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Lamina Galvanizada  </a:t>
                      </a:r>
                      <a:b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</a:br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Cal. 11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DIMENSIÓN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Metros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71682" r="56653" b="6000"/>
          <a:stretch/>
        </p:blipFill>
        <p:spPr bwMode="auto">
          <a:xfrm>
            <a:off x="1379220" y="2931153"/>
            <a:ext cx="3516630" cy="170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59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1556735"/>
            <a:ext cx="3708400" cy="4393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Rueda a piso en U</a:t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RUMR-450</a:t>
            </a: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0809"/>
              </p:ext>
            </p:extLst>
          </p:nvPr>
        </p:nvGraphicFramePr>
        <p:xfrm>
          <a:off x="228600" y="2305050"/>
          <a:ext cx="6019800" cy="317224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33550"/>
                <a:gridCol w="1428750"/>
                <a:gridCol w="1428750"/>
                <a:gridCol w="1428750"/>
              </a:tblGrid>
              <a:tr h="472117">
                <a:tc gridSpan="4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RUMR-350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RUMR-450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RUMR-550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8011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UNIDADES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TAMAÑO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5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3/8"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(Por pieza)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250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450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650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514350" y="558046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85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168605"/>
            <a:ext cx="3448050" cy="379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Rueda a piso en V</a:t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RVMR-450</a:t>
            </a:r>
          </a:p>
        </p:txBody>
      </p:sp>
      <p:graphicFrame>
        <p:nvGraphicFramePr>
          <p:cNvPr id="11" name="1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30944"/>
              </p:ext>
            </p:extLst>
          </p:nvPr>
        </p:nvGraphicFramePr>
        <p:xfrm>
          <a:off x="3924300" y="2419350"/>
          <a:ext cx="6019800" cy="313414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33550"/>
                <a:gridCol w="1428750"/>
                <a:gridCol w="1428750"/>
                <a:gridCol w="1428750"/>
              </a:tblGrid>
              <a:tr h="434017">
                <a:tc gridSpan="4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RVMR-350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RVMR-450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RVMR-550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8011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UNIDADES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TAMAÑO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5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3/8"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(Por pieza)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250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450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650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4324350" y="559951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214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Personalizado 9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CEDADF"/>
      </a:accent1>
      <a:accent2>
        <a:srgbClr val="0194EF"/>
      </a:accent2>
      <a:accent3>
        <a:srgbClr val="5DC0FE"/>
      </a:accent3>
      <a:accent4>
        <a:srgbClr val="069EFD"/>
      </a:accent4>
      <a:accent5>
        <a:srgbClr val="0070C0"/>
      </a:accent5>
      <a:accent6>
        <a:srgbClr val="0177C0"/>
      </a:accent6>
      <a:hlink>
        <a:srgbClr val="9DD9FE"/>
      </a:hlink>
      <a:folHlink>
        <a:srgbClr val="006FB3"/>
      </a:folHlink>
    </a:clrScheme>
    <a:fontScheme name="Faceta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3058</TotalTime>
  <Words>470</Words>
  <Application>Microsoft Office PowerPoint</Application>
  <PresentationFormat>Personalizado</PresentationFormat>
  <Paragraphs>141</Paragraphs>
  <Slides>15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17" baseType="lpstr">
      <vt:lpstr>Faceta</vt:lpstr>
      <vt:lpstr>Diseño personalizado</vt:lpstr>
      <vt:lpstr>Presentación de PowerPoint</vt:lpstr>
      <vt:lpstr>Introducción</vt:lpstr>
      <vt:lpstr>Presentación de PowerPoint</vt:lpstr>
      <vt:lpstr>PRODUCTOS</vt:lpstr>
      <vt:lpstr>Carrucha (Rodamiento)  CMR-300</vt:lpstr>
      <vt:lpstr>Riel Superior RMR-300</vt:lpstr>
      <vt:lpstr>Guía a piso tipo ULTRA GPMR-ULTRA</vt:lpstr>
      <vt:lpstr>Rueda a piso en U RUMR-450</vt:lpstr>
      <vt:lpstr>Rueda a piso en V RVMR-450</vt:lpstr>
      <vt:lpstr>Bulón  BMR-150</vt:lpstr>
      <vt:lpstr>Rueda Doble en U RDUMR</vt:lpstr>
      <vt:lpstr>Rueda Doble en V RDVMR</vt:lpstr>
      <vt:lpstr>Demo Master Rail</vt:lpstr>
      <vt:lpstr>Notas:</vt:lpstr>
      <vt:lpstr>Contáctanos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Propietario</dc:creator>
  <cp:lastModifiedBy>Tokyodesu</cp:lastModifiedBy>
  <cp:revision>110</cp:revision>
  <dcterms:created xsi:type="dcterms:W3CDTF">2015-11-18T20:18:56Z</dcterms:created>
  <dcterms:modified xsi:type="dcterms:W3CDTF">2017-11-28T02:40:13Z</dcterms:modified>
</cp:coreProperties>
</file>